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7" r:id="rId6"/>
    <p:sldId id="260" r:id="rId7"/>
    <p:sldId id="263" r:id="rId8"/>
    <p:sldId id="264" r:id="rId9"/>
    <p:sldId id="266" r:id="rId10"/>
    <p:sldId id="265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4993" autoAdjust="0"/>
    <p:restoredTop sz="91282" autoAdjust="0"/>
  </p:normalViewPr>
  <p:slideViewPr>
    <p:cSldViewPr snapToGrid="0">
      <p:cViewPr varScale="1">
        <p:scale>
          <a:sx n="88" d="100"/>
          <a:sy n="88" d="100"/>
        </p:scale>
        <p:origin x="-1157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70EA4-7EA2-41C0-AC0E-F0EA5187E6BC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10538C-7019-4F6B-B7B6-D81E869F0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869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0538C-7019-4F6B-B7B6-D81E869F0D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32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0538C-7019-4F6B-B7B6-D81E869F0D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47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28178-9954-4545-9F32-32B68F033EB8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3543-6989-4285-819E-A5C7BABCC381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02910-2CB8-4C69-9012-5F72E7396EF2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6C45E-32A9-4936-98CF-1165D11C6125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B1A8E-68EC-4ED9-8ED5-58189037A13C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8E65-0052-4DF0-868E-C226081E6A34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B29B-8C95-405C-AECE-0CF59DEC2592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2A9F5-9719-429F-BBB7-AF1A9250C288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9525-96B4-48DF-8F2C-281B5847FC47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DDA4D-132D-4CD5-AA49-0C9D7EDC60D2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D975A-B03C-430B-B372-217A41C5F97D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5973-2F4A-47D4-B37E-12FA6FDBC7DA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1045-C31A-45DD-900E-5FB33701EBA2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965C7-F36E-4E5E-89CB-82FBD9DA5D98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6EC49-6619-4C2C-814E-1AE20D3D5C18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0709-071F-41F5-9E21-D260ADCD30AE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A3165-C895-4D06-A0B4-FA1B5DA7D31D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accent4">
                <a:lumMod val="75000"/>
              </a:schemeClr>
            </a:gs>
            <a:gs pos="0">
              <a:srgbClr val="000082"/>
            </a:gs>
            <a:gs pos="52000">
              <a:schemeClr val="accent2"/>
            </a:gs>
            <a:gs pos="72000">
              <a:schemeClr val="accent2"/>
            </a:gs>
            <a:gs pos="89999">
              <a:schemeClr val="accent2"/>
            </a:gs>
            <a:gs pos="100000">
              <a:srgbClr val="FF8200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4F49037-DEFC-4186-9879-722986FA0E7D}" type="datetime1">
              <a:rPr lang="en-US" smtClean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208" y="1447800"/>
            <a:ext cx="11887200" cy="3329581"/>
          </a:xfrm>
        </p:spPr>
        <p:txBody>
          <a:bodyPr/>
          <a:lstStyle/>
          <a:p>
            <a:pPr algn="ctr"/>
            <a:r>
              <a:rPr lang="en-US" sz="3600" dirty="0" smtClean="0">
                <a:latin typeface="Arial Rounded MT Bold" panose="020F0704030504030204" pitchFamily="34" charset="0"/>
                <a:cs typeface="Arial" panose="020B0604020202020204" pitchFamily="34" charset="0"/>
              </a:rPr>
              <a:t>INTERNSHIP EXPERIENCE AT EXCELERATE</a:t>
            </a:r>
            <a:endParaRPr lang="en-US" sz="3600" dirty="0"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4005" y="5191448"/>
            <a:ext cx="8825658" cy="861420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Team 5a presentation</a:t>
            </a:r>
          </a:p>
          <a:p>
            <a:r>
              <a:rPr lang="en-US" sz="2800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Date: 04/10/2024</a:t>
            </a:r>
            <a:r>
              <a:rPr lang="en-US" sz="2800" dirty="0" smtClean="0">
                <a:solidFill>
                  <a:schemeClr val="tx1"/>
                </a:solidFill>
              </a:rPr>
              <a:t>.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26"/>
            <a:ext cx="12192000" cy="408348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2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accent4">
                <a:lumMod val="75000"/>
              </a:schemeClr>
            </a:gs>
            <a:gs pos="0">
              <a:srgbClr val="000082"/>
            </a:gs>
            <a:gs pos="52000">
              <a:schemeClr val="accent2"/>
            </a:gs>
            <a:gs pos="72000">
              <a:schemeClr val="accent2">
                <a:alpha val="95000"/>
              </a:schemeClr>
            </a:gs>
            <a:gs pos="89999">
              <a:schemeClr val="accent2"/>
            </a:gs>
            <a:gs pos="100000">
              <a:srgbClr val="FF8200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406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3600" b="1" dirty="0" smtClean="0">
                <a:latin typeface="Montserrat"/>
              </a:rPr>
              <a:t>RECOMMENDATIONS</a:t>
            </a:r>
            <a:br>
              <a:rPr lang="en-US" sz="3600" b="1" dirty="0" smtClean="0">
                <a:latin typeface="Montserrat"/>
              </a:rPr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870" y="953829"/>
            <a:ext cx="11556583" cy="5679884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Ø"/>
            </a:pPr>
            <a:endParaRPr lang="en-US" sz="2400" b="1" dirty="0" smtClean="0">
              <a:latin typeface="Arial Rounded MT Bold" panose="020F0704030504030204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latin typeface="Arial Rounded MT Bold" panose="020F0704030504030204" pitchFamily="34" charset="0"/>
              </a:rPr>
              <a:t>Data Collection should be enhanced for qualitative insights </a:t>
            </a:r>
            <a:endParaRPr lang="en-US" sz="2400" dirty="0">
              <a:latin typeface="Arial Rounded MT Bold" panose="020F0704030504030204" pitchFamily="34" charset="0"/>
            </a:endParaRPr>
          </a:p>
          <a:p>
            <a:pPr>
              <a:buFont typeface="Wingdings" pitchFamily="2" charset="2"/>
              <a:buChar char="Ø"/>
            </a:pPr>
            <a:endParaRPr lang="en-US" sz="2400" b="1" dirty="0" smtClean="0">
              <a:latin typeface="Arial Rounded MT Bold" panose="020F0704030504030204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latin typeface="Arial Rounded MT Bold" panose="020F0704030504030204" pitchFamily="34" charset="0"/>
              </a:rPr>
              <a:t>Targeted </a:t>
            </a:r>
            <a:r>
              <a:rPr lang="en-US" sz="2400" b="1" dirty="0">
                <a:latin typeface="Arial Rounded MT Bold" panose="020F0704030504030204" pitchFamily="34" charset="0"/>
              </a:rPr>
              <a:t>Marketing </a:t>
            </a:r>
            <a:r>
              <a:rPr lang="en-US" sz="2400" b="1" dirty="0" smtClean="0">
                <a:latin typeface="Arial Rounded MT Bold" panose="020F0704030504030204" pitchFamily="34" charset="0"/>
              </a:rPr>
              <a:t>Strategies for underrepresented demographics</a:t>
            </a:r>
          </a:p>
          <a:p>
            <a:pPr>
              <a:buFont typeface="Wingdings" pitchFamily="2" charset="2"/>
              <a:buChar char="Ø"/>
            </a:pPr>
            <a:endParaRPr lang="en-US" sz="2400" b="1" dirty="0">
              <a:latin typeface="Arial Rounded MT Bold" panose="020F0704030504030204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latin typeface="Arial Rounded MT Bold" panose="020F0704030504030204" pitchFamily="34" charset="0"/>
              </a:rPr>
              <a:t>Leveraging social media to engage younger audience with trends and influencers </a:t>
            </a:r>
            <a:endParaRPr lang="en-US" sz="2400" dirty="0">
              <a:latin typeface="Arial Rounded MT Bold" panose="020F0704030504030204" pitchFamily="34" charset="0"/>
            </a:endParaRPr>
          </a:p>
          <a:p>
            <a:pPr>
              <a:buFont typeface="Wingdings" pitchFamily="2" charset="2"/>
              <a:buChar char="Ø"/>
            </a:pPr>
            <a:endParaRPr lang="en-US" sz="2400" b="1" dirty="0" smtClean="0">
              <a:latin typeface="Arial Rounded MT Bold" panose="020F0704030504030204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latin typeface="Arial Rounded MT Bold" panose="020F0704030504030204" pitchFamily="34" charset="0"/>
              </a:rPr>
              <a:t>Interactive </a:t>
            </a:r>
            <a:r>
              <a:rPr lang="en-US" sz="2400" b="1" dirty="0">
                <a:latin typeface="Arial Rounded MT Bold" panose="020F0704030504030204" pitchFamily="34" charset="0"/>
              </a:rPr>
              <a:t>Content </a:t>
            </a:r>
            <a:r>
              <a:rPr lang="en-US" sz="2400" b="1" dirty="0" smtClean="0">
                <a:latin typeface="Arial Rounded MT Bold" panose="020F0704030504030204" pitchFamily="34" charset="0"/>
              </a:rPr>
              <a:t>Development should be organized to boost engagement </a:t>
            </a:r>
            <a:endParaRPr lang="en-US" sz="2400" dirty="0">
              <a:latin typeface="Arial Rounded MT Bold" panose="020F0704030504030204" pitchFamily="34" charset="0"/>
            </a:endParaRPr>
          </a:p>
          <a:p>
            <a:pPr>
              <a:buFont typeface="Wingdings" pitchFamily="2" charset="2"/>
              <a:buChar char="Ø"/>
            </a:pPr>
            <a:endParaRPr lang="en-US" sz="2400" b="1" dirty="0" smtClean="0">
              <a:latin typeface="Arial Rounded MT Bold" panose="020F0704030504030204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err="1" smtClean="0">
                <a:latin typeface="Arial Rounded MT Bold" panose="020F0704030504030204" pitchFamily="34" charset="0"/>
              </a:rPr>
              <a:t>Partnernership</a:t>
            </a:r>
            <a:r>
              <a:rPr lang="en-US" sz="2400" b="1" dirty="0" smtClean="0">
                <a:latin typeface="Arial Rounded MT Bold" panose="020F0704030504030204" pitchFamily="34" charset="0"/>
              </a:rPr>
              <a:t> with IT firms for </a:t>
            </a:r>
            <a:r>
              <a:rPr lang="en-US" sz="2400" b="1" dirty="0" smtClean="0">
                <a:latin typeface="Arial Rounded MT Bold" panose="020F0704030504030204" pitchFamily="34" charset="0"/>
              </a:rPr>
              <a:t>Training </a:t>
            </a:r>
            <a:r>
              <a:rPr lang="en-US" sz="2400" b="1" dirty="0">
                <a:latin typeface="Arial Rounded MT Bold" panose="020F0704030504030204" pitchFamily="34" charset="0"/>
              </a:rPr>
              <a:t>and </a:t>
            </a:r>
            <a:r>
              <a:rPr lang="en-US" sz="2400" b="1" dirty="0" smtClean="0">
                <a:latin typeface="Arial Rounded MT Bold" panose="020F0704030504030204" pitchFamily="34" charset="0"/>
              </a:rPr>
              <a:t>Resources on advanced analytical tools to gain deeper</a:t>
            </a:r>
            <a:endParaRPr lang="en-US" sz="2400" dirty="0">
              <a:latin typeface="Arial Rounded MT Bold" panose="020F07040305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52540" y="528643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72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1500" dirty="0" smtClean="0"/>
              <a:t>THANK YOU</a:t>
            </a:r>
            <a:endParaRPr lang="en-US" sz="11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24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409" y="1733156"/>
            <a:ext cx="2432227" cy="32288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0" y="1733156"/>
            <a:ext cx="2362929" cy="27775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62" y="1733156"/>
            <a:ext cx="2302607" cy="26655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5272" y="1733155"/>
            <a:ext cx="2351631" cy="26504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810" y="1733155"/>
            <a:ext cx="2358752" cy="406468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0" y="-31022"/>
            <a:ext cx="12164570" cy="95103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3600" b="1" dirty="0" smtClean="0">
                <a:latin typeface="Montserrat" panose="02000505000000020004"/>
                <a:cs typeface="Arial" panose="020B0604020202020204" pitchFamily="34" charset="0"/>
              </a:rPr>
              <a:t>MEET THE TEAM</a:t>
            </a:r>
            <a:endParaRPr lang="en-US" sz="3600" b="1" dirty="0">
              <a:latin typeface="Montserrat" panose="02000505000000020004"/>
              <a:cs typeface="Arial" panose="020B0604020202020204" pitchFamily="34" charset="0"/>
            </a:endParaRPr>
          </a:p>
        </p:txBody>
      </p:sp>
      <p:sp>
        <p:nvSpPr>
          <p:cNvPr id="6" name="Freeform: Shape 40">
            <a:extLst>
              <a:ext uri="{FF2B5EF4-FFF2-40B4-BE49-F238E27FC236}">
                <a16:creationId xmlns:a16="http://schemas.microsoft.com/office/drawing/2014/main" xmlns="" id="{D9CBE3FD-AAC9-471F-A9EB-ADF5C030996B}"/>
              </a:ext>
            </a:extLst>
          </p:cNvPr>
          <p:cNvSpPr/>
          <p:nvPr/>
        </p:nvSpPr>
        <p:spPr>
          <a:xfrm>
            <a:off x="-437" y="4248778"/>
            <a:ext cx="12192000" cy="2762631"/>
          </a:xfrm>
          <a:custGeom>
            <a:avLst/>
            <a:gdLst>
              <a:gd name="connsiteX0" fmla="*/ 0 w 12192000"/>
              <a:gd name="connsiteY0" fmla="*/ 0 h 2762631"/>
              <a:gd name="connsiteX1" fmla="*/ 12192000 w 12192000"/>
              <a:gd name="connsiteY1" fmla="*/ 0 h 2762631"/>
              <a:gd name="connsiteX2" fmla="*/ 12192000 w 12192000"/>
              <a:gd name="connsiteY2" fmla="*/ 2762631 h 2762631"/>
              <a:gd name="connsiteX3" fmla="*/ 0 w 12192000"/>
              <a:gd name="connsiteY3" fmla="*/ 2762631 h 2762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762631">
                <a:moveTo>
                  <a:pt x="0" y="0"/>
                </a:moveTo>
                <a:lnTo>
                  <a:pt x="12192000" y="0"/>
                </a:lnTo>
                <a:lnTo>
                  <a:pt x="12192000" y="2762631"/>
                </a:lnTo>
                <a:lnTo>
                  <a:pt x="0" y="2762631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prstClr val="black"/>
              </a:solidFill>
              <a:latin typeface="Montserra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20B02673-0137-4BA8-B732-61DF8B0A3DE6}"/>
              </a:ext>
            </a:extLst>
          </p:cNvPr>
          <p:cNvSpPr txBox="1"/>
          <p:nvPr/>
        </p:nvSpPr>
        <p:spPr>
          <a:xfrm>
            <a:off x="7467329" y="5156725"/>
            <a:ext cx="247727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Montserrat" panose="02000505000000020004"/>
              </a:rPr>
              <a:t>Ensures deadlines and deliverables are met.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Montserrat"/>
              <a:cs typeface="Poppins"/>
              <a:sym typeface="Poppins"/>
              <a:rtl val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0ACEF33F-5679-453D-A991-B825602D93BD}"/>
              </a:ext>
            </a:extLst>
          </p:cNvPr>
          <p:cNvSpPr txBox="1"/>
          <p:nvPr/>
        </p:nvSpPr>
        <p:spPr>
          <a:xfrm>
            <a:off x="7327444" y="4287348"/>
            <a:ext cx="265345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KHADIJAT MUHAMMAD</a:t>
            </a:r>
          </a:p>
          <a:p>
            <a:pPr algn="ctr"/>
            <a:endParaRPr lang="en-US" dirty="0">
              <a:latin typeface="Montserrat ExtraBold"/>
              <a:cs typeface="Poppins"/>
              <a:sym typeface="Poppins"/>
              <a:rtl val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6FD66D1-AF25-4708-BC1B-AAA190EB87EC}"/>
              </a:ext>
            </a:extLst>
          </p:cNvPr>
          <p:cNvSpPr txBox="1"/>
          <p:nvPr/>
        </p:nvSpPr>
        <p:spPr>
          <a:xfrm>
            <a:off x="7573546" y="4735741"/>
            <a:ext cx="2052354" cy="27699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Montserrat" panose="02000505000000020004"/>
              </a:rPr>
              <a:t>PROJECT</a:t>
            </a:r>
            <a:r>
              <a:rPr lang="en-US" sz="1200" b="1" dirty="0" smtClean="0"/>
              <a:t> </a:t>
            </a:r>
            <a:r>
              <a:rPr lang="en-US" sz="1200" b="1" dirty="0" smtClean="0">
                <a:latin typeface="Montserrat" panose="02000505000000020004"/>
              </a:rPr>
              <a:t>MANAGER</a:t>
            </a:r>
            <a:endParaRPr lang="en-US" sz="1200" b="1" i="1" dirty="0">
              <a:solidFill>
                <a:schemeClr val="bg1"/>
              </a:solidFill>
              <a:latin typeface="Montserrat" panose="02000505000000020004"/>
              <a:cs typeface="Poppins"/>
              <a:sym typeface="Poppins"/>
              <a:rtl val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5F3C852-2F5E-47AB-A4C5-1699C4B39F32}"/>
              </a:ext>
            </a:extLst>
          </p:cNvPr>
          <p:cNvSpPr txBox="1"/>
          <p:nvPr/>
        </p:nvSpPr>
        <p:spPr>
          <a:xfrm>
            <a:off x="-48199" y="4916000"/>
            <a:ext cx="25737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Montserrat" panose="02000505000000020004"/>
                <a:cs typeface="Arial" panose="020B0604020202020204" pitchFamily="34" charset="0"/>
              </a:rPr>
              <a:t>  </a:t>
            </a:r>
            <a:r>
              <a:rPr lang="en-US" sz="1400" dirty="0" smtClean="0">
                <a:latin typeface="Montserrat" panose="02000505000000020004"/>
                <a:cs typeface="Arial" panose="020B0604020202020204" pitchFamily="34" charset="0"/>
              </a:rPr>
              <a:t>Liaison with sponsors; ensures seamless communication</a:t>
            </a:r>
          </a:p>
          <a:p>
            <a:pPr fontAlgn="t"/>
            <a:r>
              <a:rPr lang="en-US" sz="1600" b="1" dirty="0" smtClean="0"/>
              <a:t>  Skills</a:t>
            </a:r>
            <a:r>
              <a:rPr lang="en-US" sz="1600" b="1" dirty="0"/>
              <a:t>:</a:t>
            </a:r>
            <a:endParaRPr lang="en-US" sz="1600" dirty="0"/>
          </a:p>
          <a:p>
            <a:pPr algn="ctr"/>
            <a:r>
              <a:rPr lang="en-US" sz="1400" dirty="0" smtClean="0">
                <a:latin typeface="Montserrat" panose="02000505000000020004"/>
              </a:rPr>
              <a:t>Excellent </a:t>
            </a:r>
            <a:r>
              <a:rPr lang="en-US" sz="1400" dirty="0">
                <a:latin typeface="Montserrat" panose="02000505000000020004"/>
              </a:rPr>
              <a:t>communicator; strong </a:t>
            </a:r>
            <a:r>
              <a:rPr lang="en-US" sz="1400" dirty="0" smtClean="0">
                <a:latin typeface="Montserrat" panose="02000505000000020004"/>
              </a:rPr>
              <a:t>leadership</a:t>
            </a:r>
            <a:endParaRPr lang="en-US" sz="1400" b="1" dirty="0">
              <a:latin typeface="Montserrat" panose="02000505000000020004"/>
              <a:cs typeface="Arial" panose="020B0604020202020204" pitchFamily="34" charset="0"/>
            </a:endParaRPr>
          </a:p>
          <a:p>
            <a:pPr algn="ctr"/>
            <a:endParaRPr lang="en-US" sz="1400" b="1" dirty="0">
              <a:latin typeface="Montserrat" panose="02000505000000020004"/>
              <a:cs typeface="Arial" panose="020B0604020202020204" pitchFamily="34" charset="0"/>
            </a:endParaRPr>
          </a:p>
          <a:p>
            <a:pPr lvl="1"/>
            <a:endParaRPr lang="en-US" sz="1400" b="1" dirty="0">
              <a:latin typeface="Montserrat" panose="02000505000000020004"/>
              <a:cs typeface="Arial" panose="020B0604020202020204" pitchFamily="34" charset="0"/>
            </a:endParaRPr>
          </a:p>
          <a:p>
            <a:r>
              <a:rPr lang="en-US" b="1" dirty="0" smtClean="0">
                <a:latin typeface="Montserrat" panose="02000505000000020004"/>
                <a:cs typeface="Arial" panose="020B0604020202020204" pitchFamily="34" charset="0"/>
              </a:rPr>
              <a:t>  </a:t>
            </a:r>
            <a:r>
              <a:rPr lang="en-US" b="1" dirty="0">
                <a:latin typeface="Montserrat" panose="02000505000000020004"/>
                <a:cs typeface="Arial" panose="020B0604020202020204" pitchFamily="34" charset="0"/>
              </a:rPr>
              <a:t/>
            </a:r>
            <a:br>
              <a:rPr lang="en-US" b="1" dirty="0">
                <a:latin typeface="Montserrat" panose="02000505000000020004"/>
                <a:cs typeface="Arial" panose="020B0604020202020204" pitchFamily="34" charset="0"/>
              </a:rPr>
            </a:br>
            <a:endParaRPr lang="en-US" sz="1400" b="1" dirty="0">
              <a:solidFill>
                <a:schemeClr val="bg1"/>
              </a:solidFill>
              <a:latin typeface="Montserrat" panose="02000505000000020004"/>
              <a:cs typeface="Arial" panose="020B0604020202020204" pitchFamily="34" charset="0"/>
              <a:sym typeface="Poppins"/>
              <a:rtl val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D438D1FF-070F-4378-B262-2025C5DA5962}"/>
              </a:ext>
            </a:extLst>
          </p:cNvPr>
          <p:cNvSpPr txBox="1"/>
          <p:nvPr/>
        </p:nvSpPr>
        <p:spPr>
          <a:xfrm>
            <a:off x="-54937" y="4329134"/>
            <a:ext cx="26201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Montserrat ExtraBold"/>
                <a:cs typeface="Poppins"/>
                <a:sym typeface="Poppins"/>
                <a:rtl val="0"/>
              </a:rPr>
              <a:t> </a:t>
            </a:r>
            <a:r>
              <a:rPr lang="en-US" sz="1600" b="1" dirty="0" smtClean="0">
                <a:sym typeface="Poppins"/>
                <a:rtl val="0"/>
              </a:rPr>
              <a:t>EMMANUEL ADETUNJI</a:t>
            </a:r>
            <a:endParaRPr lang="en-US" sz="1600" b="1" dirty="0"/>
          </a:p>
          <a:p>
            <a:pPr algn="ctr"/>
            <a:endParaRPr lang="en-US" dirty="0">
              <a:latin typeface="Montserrat ExtraBold"/>
              <a:cs typeface="Poppins"/>
              <a:sym typeface="Poppins"/>
              <a:rtl val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9E2FF665-E753-4ECB-8FEF-464E23B7738B}"/>
              </a:ext>
            </a:extLst>
          </p:cNvPr>
          <p:cNvSpPr txBox="1"/>
          <p:nvPr/>
        </p:nvSpPr>
        <p:spPr>
          <a:xfrm>
            <a:off x="329790" y="4664197"/>
            <a:ext cx="1953867" cy="27699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i="1" dirty="0" smtClean="0">
                <a:solidFill>
                  <a:schemeClr val="bg1"/>
                </a:solidFill>
                <a:latin typeface="Montserrat" panose="02000505000000020004" pitchFamily="2" charset="0"/>
                <a:cs typeface="Poppins"/>
                <a:sym typeface="Poppins"/>
                <a:rtl val="0"/>
              </a:rPr>
              <a:t>TEAM LEAD</a:t>
            </a:r>
            <a:endParaRPr lang="en-US" sz="1200" b="1" i="1" dirty="0">
              <a:solidFill>
                <a:schemeClr val="bg1"/>
              </a:solidFill>
              <a:latin typeface="Montserrat" panose="02000505000000020004" pitchFamily="2" charset="0"/>
              <a:cs typeface="Poppins"/>
              <a:sym typeface="Poppins"/>
              <a:rtl val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6791870-4B74-406A-93B7-907AF5B937A2}"/>
              </a:ext>
            </a:extLst>
          </p:cNvPr>
          <p:cNvSpPr txBox="1"/>
          <p:nvPr/>
        </p:nvSpPr>
        <p:spPr>
          <a:xfrm>
            <a:off x="1900204" y="4975591"/>
            <a:ext cx="29279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1600" dirty="0" smtClean="0">
                <a:latin typeface="Montserrat" panose="02000505000000020004"/>
              </a:rPr>
              <a:t>  </a:t>
            </a:r>
            <a:r>
              <a:rPr lang="en-US" sz="1400" dirty="0" smtClean="0">
                <a:latin typeface="Montserrat" panose="02000505000000020004"/>
              </a:rPr>
              <a:t>Ensures </a:t>
            </a:r>
            <a:r>
              <a:rPr lang="en-US" sz="1400" dirty="0">
                <a:latin typeface="Montserrat" panose="02000505000000020004"/>
              </a:rPr>
              <a:t>deadlines and deliverables are </a:t>
            </a:r>
            <a:r>
              <a:rPr lang="en-US" sz="1400" dirty="0" smtClean="0">
                <a:latin typeface="Montserrat" panose="02000505000000020004"/>
              </a:rPr>
              <a:t>met</a:t>
            </a:r>
            <a:r>
              <a:rPr lang="en-US" sz="1400" dirty="0" smtClean="0"/>
              <a:t> </a:t>
            </a:r>
          </a:p>
          <a:p>
            <a:pPr lvl="1" algn="ctr"/>
            <a:endParaRPr lang="en-US" b="1" dirty="0" smtClean="0">
              <a:latin typeface="Montserrat" panose="02000505000000020004"/>
            </a:endParaRPr>
          </a:p>
          <a:p>
            <a:pPr lvl="1"/>
            <a:r>
              <a:rPr lang="en-US" b="1" dirty="0" smtClean="0">
                <a:latin typeface="Montserrat" panose="02000505000000020004"/>
              </a:rPr>
              <a:t>   Skills</a:t>
            </a:r>
            <a:r>
              <a:rPr lang="en-US" b="1" dirty="0"/>
              <a:t>:</a:t>
            </a:r>
            <a:endParaRPr lang="en-US" dirty="0"/>
          </a:p>
          <a:p>
            <a:pPr lvl="1" algn="ctr"/>
            <a:r>
              <a:rPr lang="en-US" sz="1400" dirty="0">
                <a:latin typeface="Montserrat" panose="02000505000000020004"/>
              </a:rPr>
              <a:t>Strong leadership; excellent time </a:t>
            </a:r>
            <a:r>
              <a:rPr lang="en-US" sz="1400" dirty="0" smtClean="0">
                <a:latin typeface="Montserrat" panose="02000505000000020004"/>
              </a:rPr>
              <a:t>management</a:t>
            </a:r>
            <a:r>
              <a:rPr lang="en-US" sz="1400" dirty="0">
                <a:latin typeface="Montserrat" panose="02000505000000020004"/>
              </a:rPr>
              <a:t>.</a:t>
            </a:r>
            <a:endParaRPr lang="en-US" sz="1400" dirty="0"/>
          </a:p>
          <a:p>
            <a:endParaRPr lang="en-US" dirty="0">
              <a:solidFill>
                <a:schemeClr val="bg1"/>
              </a:solidFill>
              <a:latin typeface="Montserrat"/>
              <a:cs typeface="Poppins"/>
              <a:sym typeface="Poppins"/>
              <a:rtl val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24A3499-D96E-4E03-AC0F-54CE53ADF55C}"/>
              </a:ext>
            </a:extLst>
          </p:cNvPr>
          <p:cNvSpPr txBox="1"/>
          <p:nvPr/>
        </p:nvSpPr>
        <p:spPr>
          <a:xfrm>
            <a:off x="2734112" y="4654451"/>
            <a:ext cx="1773748" cy="27699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 </a:t>
            </a:r>
            <a:r>
              <a:rPr lang="en-US" sz="1200" b="1" dirty="0" smtClean="0">
                <a:latin typeface="Montserrat" panose="02000505000000020004"/>
              </a:rPr>
              <a:t>PROJECT LEAD</a:t>
            </a:r>
            <a:endParaRPr lang="en-US" sz="1200" b="1" i="1" dirty="0">
              <a:solidFill>
                <a:schemeClr val="bg1"/>
              </a:solidFill>
              <a:latin typeface="Montserrat" panose="02000505000000020004"/>
              <a:cs typeface="Poppins"/>
              <a:sym typeface="Poppins"/>
              <a:rtl val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279CF45-81E2-4D46-A568-1AC9D06DA719}"/>
              </a:ext>
            </a:extLst>
          </p:cNvPr>
          <p:cNvSpPr txBox="1"/>
          <p:nvPr/>
        </p:nvSpPr>
        <p:spPr>
          <a:xfrm>
            <a:off x="4808703" y="4991790"/>
            <a:ext cx="25737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Montserrat"/>
                <a:cs typeface="Poppins"/>
                <a:sym typeface="Poppins"/>
                <a:rtl val="0"/>
              </a:rPr>
              <a:t>Captures </a:t>
            </a:r>
            <a:r>
              <a:rPr lang="en-US" sz="1400" dirty="0">
                <a:latin typeface="Montserrat"/>
                <a:cs typeface="Poppins"/>
                <a:sym typeface="Poppins"/>
                <a:rtl val="0"/>
              </a:rPr>
              <a:t>meeting minutes and distributes notes for clear team communication.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9B40DA75-275E-44AA-B666-F120BAB58E25}"/>
              </a:ext>
            </a:extLst>
          </p:cNvPr>
          <p:cNvSpPr txBox="1"/>
          <p:nvPr/>
        </p:nvSpPr>
        <p:spPr>
          <a:xfrm>
            <a:off x="5086418" y="4366168"/>
            <a:ext cx="1959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DAVID</a:t>
            </a:r>
            <a:r>
              <a:rPr lang="en-US" b="1" dirty="0" smtClean="0"/>
              <a:t> DANGOJI</a:t>
            </a:r>
          </a:p>
          <a:p>
            <a:pPr algn="ctr"/>
            <a:endParaRPr lang="en-US" dirty="0">
              <a:latin typeface="Montserrat ExtraBold"/>
              <a:cs typeface="Poppins"/>
              <a:sym typeface="Poppins"/>
              <a:rtl val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E6A29794-CB7D-4381-82CA-C95F5B265BE8}"/>
              </a:ext>
            </a:extLst>
          </p:cNvPr>
          <p:cNvSpPr txBox="1"/>
          <p:nvPr/>
        </p:nvSpPr>
        <p:spPr>
          <a:xfrm>
            <a:off x="5188904" y="4689334"/>
            <a:ext cx="1752981" cy="27699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PROJECT SCRIBE 1</a:t>
            </a:r>
            <a:endParaRPr lang="en-US" sz="1200" b="1" i="1" dirty="0">
              <a:solidFill>
                <a:schemeClr val="bg1"/>
              </a:solidFill>
              <a:latin typeface="Montserrat" panose="02000505000000020004" pitchFamily="2" charset="0"/>
              <a:cs typeface="Poppins"/>
              <a:sym typeface="Poppins"/>
              <a:rtl val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 flipH="1">
            <a:off x="2458052" y="4182552"/>
            <a:ext cx="3971" cy="27594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Right Arrow 33"/>
          <p:cNvSpPr/>
          <p:nvPr/>
        </p:nvSpPr>
        <p:spPr>
          <a:xfrm>
            <a:off x="57623" y="5045026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/>
          <p:cNvSpPr/>
          <p:nvPr/>
        </p:nvSpPr>
        <p:spPr>
          <a:xfrm>
            <a:off x="-48199" y="6043629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/>
        </p:nvCxnSpPr>
        <p:spPr>
          <a:xfrm flipH="1">
            <a:off x="4886023" y="4248778"/>
            <a:ext cx="3971" cy="27594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7386392" y="4169264"/>
            <a:ext cx="3971" cy="27594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9959804" y="4248778"/>
            <a:ext cx="3971" cy="27594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084095" y="4321736"/>
            <a:ext cx="3244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HONEY </a:t>
            </a:r>
            <a:r>
              <a:rPr lang="en-US" sz="1600" b="1" dirty="0" smtClean="0"/>
              <a:t>OLORUNSOLA</a:t>
            </a:r>
            <a:endParaRPr lang="en-US" sz="1600" b="1" dirty="0"/>
          </a:p>
        </p:txBody>
      </p:sp>
      <p:sp>
        <p:nvSpPr>
          <p:cNvPr id="41" name="Right Arrow 40"/>
          <p:cNvSpPr/>
          <p:nvPr/>
        </p:nvSpPr>
        <p:spPr>
          <a:xfrm>
            <a:off x="2439964" y="5047738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Arrow 41"/>
          <p:cNvSpPr/>
          <p:nvPr/>
        </p:nvSpPr>
        <p:spPr>
          <a:xfrm>
            <a:off x="2490410" y="5896893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ight Arrow 42"/>
          <p:cNvSpPr/>
          <p:nvPr/>
        </p:nvSpPr>
        <p:spPr>
          <a:xfrm>
            <a:off x="7385091" y="5258015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ight Arrow 43"/>
          <p:cNvSpPr/>
          <p:nvPr/>
        </p:nvSpPr>
        <p:spPr>
          <a:xfrm>
            <a:off x="7440135" y="6160427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950633" y="5797838"/>
            <a:ext cx="300917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dirty="0">
                <a:latin typeface="Montserrat" panose="02000505000000020004"/>
              </a:rPr>
              <a:t>Skills</a:t>
            </a:r>
            <a:r>
              <a:rPr lang="en-US" b="1" dirty="0" smtClean="0">
                <a:latin typeface="Montserrat" panose="02000505000000020004"/>
              </a:rPr>
              <a:t>:</a:t>
            </a:r>
            <a:r>
              <a:rPr lang="en-US" sz="1600" dirty="0">
                <a:latin typeface="Montserrat" panose="02000505000000020004"/>
              </a:rPr>
              <a:t> </a:t>
            </a:r>
            <a:endParaRPr lang="en-US" sz="1600" dirty="0" smtClean="0">
              <a:latin typeface="Montserrat" panose="02000505000000020004"/>
            </a:endParaRPr>
          </a:p>
          <a:p>
            <a:pPr lvl="1"/>
            <a:r>
              <a:rPr lang="en-US" sz="1400" dirty="0" smtClean="0">
                <a:latin typeface="Montserrat" panose="02000505000000020004"/>
              </a:rPr>
              <a:t>Strong </a:t>
            </a:r>
            <a:r>
              <a:rPr lang="en-US" sz="1400" dirty="0">
                <a:latin typeface="Montserrat" panose="02000505000000020004"/>
              </a:rPr>
              <a:t>organizational abilities, insightful </a:t>
            </a:r>
            <a:r>
              <a:rPr lang="en-US" sz="1400" dirty="0" smtClean="0">
                <a:latin typeface="Montserrat" panose="02000505000000020004"/>
              </a:rPr>
              <a:t>problem-solver</a:t>
            </a:r>
            <a:r>
              <a:rPr lang="en-US" sz="1600" dirty="0">
                <a:latin typeface="Montserrat" panose="02000505000000020004"/>
              </a:rPr>
              <a:t>.</a:t>
            </a:r>
          </a:p>
        </p:txBody>
      </p:sp>
      <p:sp>
        <p:nvSpPr>
          <p:cNvPr id="46" name="Right Arrow 45"/>
          <p:cNvSpPr/>
          <p:nvPr/>
        </p:nvSpPr>
        <p:spPr>
          <a:xfrm>
            <a:off x="4784121" y="5106137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4383037" y="5783856"/>
            <a:ext cx="1603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dirty="0" smtClean="0">
                <a:latin typeface="Montserrat" panose="02000505000000020004"/>
              </a:rPr>
              <a:t>Skill</a:t>
            </a:r>
            <a:r>
              <a:rPr lang="en-US" b="1" dirty="0" smtClean="0"/>
              <a:t>:</a:t>
            </a:r>
            <a:endParaRPr lang="en-US" dirty="0"/>
          </a:p>
        </p:txBody>
      </p:sp>
      <p:sp>
        <p:nvSpPr>
          <p:cNvPr id="48" name="Right Arrow 47"/>
          <p:cNvSpPr/>
          <p:nvPr/>
        </p:nvSpPr>
        <p:spPr>
          <a:xfrm>
            <a:off x="4824628" y="6188652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813415" y="6013691"/>
            <a:ext cx="2607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tserrat" panose="02000505000000020004"/>
              </a:rPr>
              <a:t>Detail-oriented, proficient in </a:t>
            </a:r>
            <a:r>
              <a:rPr lang="en-US" sz="1600" dirty="0" smtClean="0">
                <a:latin typeface="Montserrat" panose="02000505000000020004"/>
              </a:rPr>
              <a:t>documentation.</a:t>
            </a:r>
            <a:endParaRPr lang="en-US" sz="1600" dirty="0">
              <a:latin typeface="Montserrat" panose="02000505000000020004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9B40DA75-275E-44AA-B666-F120BAB58E25}"/>
              </a:ext>
            </a:extLst>
          </p:cNvPr>
          <p:cNvSpPr txBox="1"/>
          <p:nvPr/>
        </p:nvSpPr>
        <p:spPr>
          <a:xfrm>
            <a:off x="9989950" y="4360038"/>
            <a:ext cx="206498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/>
              <a:t>TAYE .M. ADE-OJO</a:t>
            </a:r>
            <a:endParaRPr lang="en-US" b="1" dirty="0"/>
          </a:p>
          <a:p>
            <a:pPr algn="ctr"/>
            <a:endParaRPr lang="en-US" dirty="0">
              <a:latin typeface="Montserrat ExtraBold"/>
              <a:cs typeface="Poppins"/>
              <a:sym typeface="Poppins"/>
              <a:rtl val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E6A29794-CB7D-4381-82CA-C95F5B265BE8}"/>
              </a:ext>
            </a:extLst>
          </p:cNvPr>
          <p:cNvSpPr txBox="1"/>
          <p:nvPr/>
        </p:nvSpPr>
        <p:spPr>
          <a:xfrm>
            <a:off x="10081804" y="4689334"/>
            <a:ext cx="1752981" cy="27699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PROJECT SCRIBE 2</a:t>
            </a:r>
            <a:endParaRPr lang="en-US" sz="1200" b="1" i="1" dirty="0">
              <a:solidFill>
                <a:schemeClr val="bg1"/>
              </a:solidFill>
              <a:latin typeface="Montserrat" panose="02000505000000020004" pitchFamily="2" charset="0"/>
              <a:cs typeface="Poppins"/>
              <a:sym typeface="Poppins"/>
              <a:rtl val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8279CF45-81E2-4D46-A568-1AC9D06DA719}"/>
              </a:ext>
            </a:extLst>
          </p:cNvPr>
          <p:cNvSpPr txBox="1"/>
          <p:nvPr/>
        </p:nvSpPr>
        <p:spPr>
          <a:xfrm>
            <a:off x="9781494" y="5096233"/>
            <a:ext cx="257371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Montserrat" panose="02000505000000020004"/>
              </a:rPr>
              <a:t>Ensures smooth </a:t>
            </a:r>
            <a:endParaRPr lang="en-US" sz="1400" dirty="0" smtClean="0">
              <a:latin typeface="Montserrat" panose="02000505000000020004"/>
            </a:endParaRPr>
          </a:p>
          <a:p>
            <a:pPr algn="ctr"/>
            <a:r>
              <a:rPr lang="en-US" sz="1400" dirty="0" smtClean="0">
                <a:latin typeface="Montserrat" panose="02000505000000020004"/>
              </a:rPr>
              <a:t>delivery </a:t>
            </a:r>
            <a:r>
              <a:rPr lang="en-US" sz="1400" dirty="0">
                <a:latin typeface="Montserrat" panose="02000505000000020004"/>
              </a:rPr>
              <a:t>of meeting</a:t>
            </a:r>
            <a:r>
              <a:rPr lang="en-US" sz="1600" dirty="0">
                <a:latin typeface="Montserrat" panose="02000505000000020004"/>
              </a:rPr>
              <a:t> </a:t>
            </a:r>
            <a:r>
              <a:rPr lang="en-US" sz="1600" dirty="0" smtClean="0">
                <a:latin typeface="Montserrat" panose="02000505000000020004"/>
              </a:rPr>
              <a:t>notes</a:t>
            </a:r>
            <a:r>
              <a:rPr lang="en-US" sz="1400" dirty="0" smtClean="0">
                <a:latin typeface="Montserrat"/>
                <a:cs typeface="Poppins"/>
                <a:sym typeface="Poppins"/>
                <a:rtl val="0"/>
              </a:rPr>
              <a:t>.</a:t>
            </a:r>
            <a:endParaRPr lang="en-US" sz="1400" dirty="0">
              <a:latin typeface="Montserrat"/>
              <a:cs typeface="Poppins"/>
              <a:sym typeface="Poppins"/>
              <a:rtl val="0"/>
            </a:endParaRPr>
          </a:p>
        </p:txBody>
      </p:sp>
      <p:sp>
        <p:nvSpPr>
          <p:cNvPr id="57" name="Right Arrow 56"/>
          <p:cNvSpPr/>
          <p:nvPr/>
        </p:nvSpPr>
        <p:spPr>
          <a:xfrm>
            <a:off x="10003291" y="5254402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>
            <a:off x="9993033" y="6161383"/>
            <a:ext cx="125260" cy="1167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438010" y="5749207"/>
            <a:ext cx="300917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dirty="0" smtClean="0">
                <a:latin typeface="Montserrat" panose="02000505000000020004"/>
              </a:rPr>
              <a:t>  Skills:</a:t>
            </a:r>
            <a:r>
              <a:rPr lang="en-US" sz="1600" dirty="0">
                <a:latin typeface="Montserrat" panose="02000505000000020004"/>
              </a:rPr>
              <a:t> </a:t>
            </a:r>
            <a:endParaRPr lang="en-US" sz="1600" dirty="0" smtClean="0">
              <a:latin typeface="Montserrat" panose="02000505000000020004"/>
            </a:endParaRPr>
          </a:p>
          <a:p>
            <a:pPr lvl="1" algn="ctr"/>
            <a:r>
              <a:rPr lang="en-US" sz="1400" dirty="0">
                <a:latin typeface="Montserrat" panose="02000505000000020004"/>
              </a:rPr>
              <a:t>Reliable team player with strong organizational </a:t>
            </a:r>
            <a:r>
              <a:rPr lang="en-US" sz="1600" dirty="0" smtClean="0">
                <a:latin typeface="Montserrat" panose="02000505000000020004"/>
              </a:rPr>
              <a:t>skills.</a:t>
            </a:r>
            <a:endParaRPr lang="en-US" sz="1600" dirty="0">
              <a:latin typeface="Montserrat" panose="02000505000000020004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/>
                </a:solidFill>
              </a:rPr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382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9749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/>
              </a:rPr>
              <a:t>INTRODUCTION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52918"/>
            <a:ext cx="12062564" cy="4195481"/>
          </a:xfrm>
        </p:spPr>
        <p:txBody>
          <a:bodyPr>
            <a:normAutofit/>
          </a:bodyPr>
          <a:lstStyle/>
          <a:p>
            <a:r>
              <a:rPr lang="en-US" sz="2400" dirty="0" err="1" smtClean="0">
                <a:latin typeface="Arial Rounded MT Bold" panose="020F0704030504030204" pitchFamily="34" charset="0"/>
              </a:rPr>
              <a:t>Excelerate</a:t>
            </a:r>
            <a:r>
              <a:rPr lang="en-US" sz="2400" dirty="0" smtClean="0">
                <a:latin typeface="Arial Rounded MT Bold" panose="020F0704030504030204" pitchFamily="34" charset="0"/>
              </a:rPr>
              <a:t> </a:t>
            </a:r>
            <a:r>
              <a:rPr lang="en-US" sz="2400" dirty="0" smtClean="0">
                <a:latin typeface="Arial Rounded MT Bold" panose="020F0704030504030204" pitchFamily="34" charset="0"/>
              </a:rPr>
              <a:t>is dedicated to empowering students through innovative educational programs and partnerships</a:t>
            </a:r>
            <a:r>
              <a:rPr lang="en-US" sz="2400" dirty="0" smtClean="0">
                <a:latin typeface="Arial Rounded MT Bold" panose="020F0704030504030204" pitchFamily="34" charset="0"/>
              </a:rPr>
              <a:t>.</a:t>
            </a:r>
          </a:p>
          <a:p>
            <a:endParaRPr lang="en-US" sz="2400" dirty="0">
              <a:latin typeface="Arial Rounded MT Bold" panose="020F0704030504030204" pitchFamily="34" charset="0"/>
            </a:endParaRPr>
          </a:p>
          <a:p>
            <a:endParaRPr lang="en-US" sz="2400" dirty="0" smtClean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Purpose of the Dashboard: To present actionable insights derived from user data, helping </a:t>
            </a:r>
            <a:r>
              <a:rPr lang="en-US" sz="2400" dirty="0" err="1" smtClean="0">
                <a:latin typeface="Arial Rounded MT Bold" panose="020F0704030504030204" pitchFamily="34" charset="0"/>
              </a:rPr>
              <a:t>Excelerate</a:t>
            </a:r>
            <a:r>
              <a:rPr lang="en-US" sz="2400" dirty="0" smtClean="0">
                <a:latin typeface="Arial Rounded MT Bold" panose="020F0704030504030204" pitchFamily="34" charset="0"/>
              </a:rPr>
              <a:t> understand user demographics and engagement patterns.</a:t>
            </a:r>
          </a:p>
          <a:p>
            <a:endParaRPr lang="en-US" sz="2400" dirty="0">
              <a:latin typeface="Arial Rounded MT Bold" panose="020F07040305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/>
                </a:solidFill>
              </a:rPr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0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"/>
            <a:ext cx="12192000" cy="94090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DASHBOARD</a:t>
            </a:r>
            <a:r>
              <a:rPr lang="en-US" sz="4800" b="1" dirty="0" smtClean="0">
                <a:latin typeface="Arial Rounded MT Bold" panose="020F0704030504030204" pitchFamily="34" charset="0"/>
              </a:rPr>
              <a:t> </a:t>
            </a: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OVERVIEW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40905"/>
            <a:ext cx="11598965" cy="61490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Arial Rounded MT Bold" panose="020F0704030504030204" pitchFamily="34" charset="0"/>
              </a:rPr>
              <a:t>The </a:t>
            </a:r>
            <a:r>
              <a:rPr lang="en-US" sz="2400" dirty="0">
                <a:latin typeface="Arial Rounded MT Bold" panose="020F0704030504030204" pitchFamily="34" charset="0"/>
              </a:rPr>
              <a:t>dashboard is designed to visualize key user metrics, </a:t>
            </a:r>
            <a:r>
              <a:rPr lang="en-US" sz="2400" dirty="0" smtClean="0">
                <a:latin typeface="Arial Rounded MT Bold" panose="020F0704030504030204" pitchFamily="34" charset="0"/>
              </a:rPr>
              <a:t>including demographics</a:t>
            </a:r>
            <a:r>
              <a:rPr lang="en-US" sz="2400" dirty="0">
                <a:latin typeface="Arial Rounded MT Bold" panose="020F0704030504030204" pitchFamily="34" charset="0"/>
              </a:rPr>
              <a:t>, engagement rates, and program interest.</a:t>
            </a:r>
          </a:p>
          <a:p>
            <a:pPr marL="0" indent="0">
              <a:buNone/>
            </a:pPr>
            <a:r>
              <a:rPr lang="en-US" sz="2400" dirty="0" smtClean="0">
                <a:latin typeface="Arial Rounded MT Bold" panose="020F0704030504030204" pitchFamily="34" charset="0"/>
              </a:rPr>
              <a:t>Main </a:t>
            </a:r>
            <a:r>
              <a:rPr lang="en-US" sz="2400" dirty="0">
                <a:latin typeface="Arial Rounded MT Bold" panose="020F0704030504030204" pitchFamily="34" charset="0"/>
              </a:rPr>
              <a:t>Components:</a:t>
            </a: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User </a:t>
            </a:r>
            <a:r>
              <a:rPr lang="en-US" sz="2400" dirty="0">
                <a:latin typeface="Arial Rounded MT Bold" panose="020F0704030504030204" pitchFamily="34" charset="0"/>
              </a:rPr>
              <a:t>demographics (gender, country, degree</a:t>
            </a:r>
            <a:r>
              <a:rPr lang="en-US" sz="2400" dirty="0" smtClean="0">
                <a:latin typeface="Arial Rounded MT Bold" panose="020F0704030504030204" pitchFamily="34" charset="0"/>
              </a:rPr>
              <a:t>)</a:t>
            </a:r>
            <a:endParaRPr lang="en-US" sz="2400" dirty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Sign-up trends </a:t>
            </a:r>
            <a:r>
              <a:rPr lang="en-US" sz="2400" dirty="0">
                <a:latin typeface="Arial Rounded MT Bold" panose="020F0704030504030204" pitchFamily="34" charset="0"/>
              </a:rPr>
              <a:t>over time</a:t>
            </a: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Engagement </a:t>
            </a:r>
            <a:r>
              <a:rPr lang="en-US" sz="2400" dirty="0">
                <a:latin typeface="Arial Rounded MT Bold" panose="020F0704030504030204" pitchFamily="34" charset="0"/>
              </a:rPr>
              <a:t>metrics by source (social media vs. traditional)</a:t>
            </a:r>
          </a:p>
          <a:p>
            <a:endParaRPr lang="en-US" sz="2400" dirty="0">
              <a:latin typeface="Arial Rounded MT Bold" panose="020F07040305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808429"/>
            <a:ext cx="3978965" cy="30495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044" y="3882971"/>
            <a:ext cx="3995530" cy="290048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654" y="3882971"/>
            <a:ext cx="3611216" cy="320694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/>
                </a:solidFill>
              </a:r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58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9391" y="0"/>
            <a:ext cx="12291391" cy="98397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CHALLENGES</a:t>
            </a:r>
            <a:r>
              <a:rPr lang="en-US" sz="3600" b="1" dirty="0">
                <a:latin typeface="Arial Rounded MT Bold" panose="020F0704030504030204" pitchFamily="34" charset="0"/>
              </a:rPr>
              <a:t> </a:t>
            </a: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FACED &amp; </a:t>
            </a: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/>
              </a:rPr>
              <a:t>SOLUTIONS</a:t>
            </a: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IMPLEMENTED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96" y="1138518"/>
            <a:ext cx="11993216" cy="5242404"/>
          </a:xfrm>
        </p:spPr>
        <p:txBody>
          <a:bodyPr>
            <a:normAutofit/>
          </a:bodyPr>
          <a:lstStyle/>
          <a:p>
            <a:pPr lvl="0"/>
            <a:r>
              <a:rPr lang="en-US" sz="2400" dirty="0">
                <a:latin typeface="Arial Rounded MT Bold" panose="020F0704030504030204" pitchFamily="34" charset="0"/>
              </a:rPr>
              <a:t>D</a:t>
            </a:r>
            <a:r>
              <a:rPr lang="en-US" sz="2400" dirty="0" smtClean="0">
                <a:latin typeface="Arial Rounded MT Bold" panose="020F0704030504030204" pitchFamily="34" charset="0"/>
              </a:rPr>
              <a:t>ata </a:t>
            </a:r>
            <a:r>
              <a:rPr lang="en-US" sz="2400" dirty="0" smtClean="0">
                <a:latin typeface="Arial Rounded MT Bold" panose="020F0704030504030204" pitchFamily="34" charset="0"/>
              </a:rPr>
              <a:t>integration: There were inconsistencies and missing values in the data provided  </a:t>
            </a:r>
          </a:p>
          <a:p>
            <a:pPr lvl="0"/>
            <a:r>
              <a:rPr lang="en-US" sz="2400" dirty="0" smtClean="0">
                <a:latin typeface="Arial Rounded MT Bold" panose="020F0704030504030204" pitchFamily="34" charset="0"/>
              </a:rPr>
              <a:t>Team Meetings: </a:t>
            </a:r>
          </a:p>
          <a:p>
            <a:pPr lvl="0"/>
            <a:r>
              <a:rPr lang="en-US" sz="2400" dirty="0" smtClean="0">
                <a:latin typeface="Arial Rounded MT Bold" panose="020F0704030504030204" pitchFamily="34" charset="0"/>
              </a:rPr>
              <a:t>Tools navigation: </a:t>
            </a:r>
            <a:r>
              <a:rPr lang="en-US" sz="2400" dirty="0">
                <a:latin typeface="Arial Rounded MT Bold" panose="020F0704030504030204" pitchFamily="34" charset="0"/>
              </a:rPr>
              <a:t>navigating </a:t>
            </a:r>
            <a:r>
              <a:rPr lang="en-US" sz="2400" dirty="0" smtClean="0">
                <a:latin typeface="Arial Rounded MT Bold" panose="020F0704030504030204" pitchFamily="34" charset="0"/>
              </a:rPr>
              <a:t>the Google Looker Studio was </a:t>
            </a:r>
            <a:r>
              <a:rPr lang="en-US" sz="2400" dirty="0">
                <a:latin typeface="Arial Rounded MT Bold" panose="020F0704030504030204" pitchFamily="34" charset="0"/>
              </a:rPr>
              <a:t>initially a hassle in developing the </a:t>
            </a:r>
            <a:r>
              <a:rPr lang="en-US" sz="2400" dirty="0" smtClean="0">
                <a:latin typeface="Arial Rounded MT Bold" panose="020F0704030504030204" pitchFamily="34" charset="0"/>
              </a:rPr>
              <a:t>dashboard, as well as using loom for presentation.</a:t>
            </a:r>
          </a:p>
          <a:p>
            <a:pPr lvl="0"/>
            <a:endParaRPr lang="en-US" sz="2400" dirty="0">
              <a:latin typeface="Arial Rounded MT Bold" panose="020F0704030504030204" pitchFamily="34" charset="0"/>
            </a:endParaRPr>
          </a:p>
          <a:p>
            <a:pPr lvl="0"/>
            <a:r>
              <a:rPr lang="en-US" sz="2400" dirty="0" smtClean="0">
                <a:latin typeface="Arial Rounded MT Bold" panose="020F0704030504030204" pitchFamily="34" charset="0"/>
              </a:rPr>
              <a:t>Solutions</a:t>
            </a:r>
          </a:p>
          <a:p>
            <a:pPr lvl="0"/>
            <a:r>
              <a:rPr lang="en-US" sz="2400" dirty="0" smtClean="0">
                <a:latin typeface="Arial Rounded MT Bold" panose="020F0704030504030204" pitchFamily="34" charset="0"/>
              </a:rPr>
              <a:t>Extensive data cleaning and preprocessing </a:t>
            </a:r>
          </a:p>
          <a:p>
            <a:pPr lvl="0"/>
            <a:r>
              <a:rPr lang="en-US" sz="2400" dirty="0" smtClean="0">
                <a:latin typeface="Arial Rounded MT Bold" panose="020F0704030504030204" pitchFamily="34" charset="0"/>
              </a:rPr>
              <a:t>Team Collaboration</a:t>
            </a:r>
          </a:p>
          <a:p>
            <a:pPr lvl="0"/>
            <a:r>
              <a:rPr lang="en-US" sz="2400" dirty="0" smtClean="0">
                <a:latin typeface="Arial Rounded MT Bold" panose="020F0704030504030204" pitchFamily="34" charset="0"/>
              </a:rPr>
              <a:t>Continuous use of the new tools led to proficiency</a:t>
            </a:r>
            <a:endParaRPr lang="en-US" sz="2400" dirty="0">
              <a:latin typeface="Arial Rounded MT Bold" panose="020F07040305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/>
                </a:solidFill>
              </a:r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75525" y="0"/>
            <a:ext cx="12486794" cy="140053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KEY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/>
              </a:rPr>
              <a:t>DECISIONS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AND DESIGN CHOICES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1565012"/>
            <a:ext cx="12033849" cy="43951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latin typeface="Arial Rounded MT Bold" panose="020F0704030504030204" pitchFamily="34" charset="0"/>
              </a:rPr>
              <a:t>Key</a:t>
            </a:r>
            <a:r>
              <a:rPr lang="en-US" sz="2400" dirty="0">
                <a:latin typeface="Arial Rounded MT Bold" panose="020F0704030504030204" pitchFamily="34" charset="0"/>
              </a:rPr>
              <a:t> </a:t>
            </a:r>
            <a:r>
              <a:rPr lang="en-US" sz="2400" b="1" dirty="0">
                <a:latin typeface="Arial Rounded MT Bold" panose="020F0704030504030204" pitchFamily="34" charset="0"/>
              </a:rPr>
              <a:t>Decisions:</a:t>
            </a: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Selected </a:t>
            </a:r>
            <a:r>
              <a:rPr lang="en-US" sz="2400" dirty="0">
                <a:latin typeface="Arial Rounded MT Bold" panose="020F0704030504030204" pitchFamily="34" charset="0"/>
              </a:rPr>
              <a:t>visualizations include bar charts for demographics and line graphs for trends over time.</a:t>
            </a: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Emphasized </a:t>
            </a:r>
            <a:r>
              <a:rPr lang="en-US" sz="2400" dirty="0">
                <a:latin typeface="Arial Rounded MT Bold" panose="020F0704030504030204" pitchFamily="34" charset="0"/>
              </a:rPr>
              <a:t>interactivity to allow users to filter data by different criteria (e.g., country, degree</a:t>
            </a:r>
            <a:r>
              <a:rPr lang="en-US" sz="2400" dirty="0" smtClean="0">
                <a:latin typeface="Arial Rounded MT Bold" panose="020F0704030504030204" pitchFamily="34" charset="0"/>
              </a:rPr>
              <a:t>).</a:t>
            </a: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The dashboard </a:t>
            </a:r>
            <a:r>
              <a:rPr lang="en-US" sz="2400" dirty="0" err="1" smtClean="0">
                <a:latin typeface="Arial Rounded MT Bold" panose="020F0704030504030204" pitchFamily="34" charset="0"/>
              </a:rPr>
              <a:t>colour</a:t>
            </a:r>
            <a:r>
              <a:rPr lang="en-US" sz="2400" dirty="0" smtClean="0">
                <a:latin typeface="Arial Rounded MT Bold" panose="020F0704030504030204" pitchFamily="34" charset="0"/>
              </a:rPr>
              <a:t> was chosen to fit the </a:t>
            </a:r>
            <a:r>
              <a:rPr lang="en-US" sz="2400" dirty="0" err="1" smtClean="0">
                <a:latin typeface="Arial Rounded MT Bold" panose="020F0704030504030204" pitchFamily="34" charset="0"/>
              </a:rPr>
              <a:t>colour</a:t>
            </a:r>
            <a:r>
              <a:rPr lang="en-US" sz="2400" dirty="0" smtClean="0">
                <a:latin typeface="Arial Rounded MT Bold" panose="020F0704030504030204" pitchFamily="34" charset="0"/>
              </a:rPr>
              <a:t> </a:t>
            </a:r>
            <a:r>
              <a:rPr lang="en-US" sz="2400" dirty="0" smtClean="0">
                <a:latin typeface="Arial Rounded MT Bold" panose="020F0704030504030204" pitchFamily="34" charset="0"/>
              </a:rPr>
              <a:t>chosen of </a:t>
            </a:r>
            <a:r>
              <a:rPr lang="en-US" sz="2400" dirty="0" err="1" smtClean="0">
                <a:latin typeface="Arial Rounded MT Bold" panose="020F0704030504030204" pitchFamily="34" charset="0"/>
              </a:rPr>
              <a:t>excelerate</a:t>
            </a:r>
            <a:endParaRPr lang="en-US" sz="2400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n-US" sz="2400" b="1" dirty="0" smtClean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Arial Rounded MT Bold" panose="020F0704030504030204" pitchFamily="34" charset="0"/>
              </a:rPr>
              <a:t>Rationale</a:t>
            </a:r>
            <a:r>
              <a:rPr lang="en-US" sz="2400" b="1" dirty="0">
                <a:latin typeface="Arial Rounded MT Bold" panose="020F0704030504030204" pitchFamily="34" charset="0"/>
              </a:rPr>
              <a:t>:</a:t>
            </a:r>
            <a:endParaRPr lang="en-US" sz="2400" dirty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Visuals </a:t>
            </a:r>
            <a:r>
              <a:rPr lang="en-US" sz="2400" dirty="0">
                <a:latin typeface="Arial Rounded MT Bold" panose="020F0704030504030204" pitchFamily="34" charset="0"/>
              </a:rPr>
              <a:t>were chosen for clarity and quick comprehension, aiding decision-making processes.</a:t>
            </a:r>
          </a:p>
          <a:p>
            <a:endParaRPr lang="en-US" sz="2400" dirty="0">
              <a:latin typeface="Arial Rounded MT Bold" panose="020F07040305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52540" y="42511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/>
                </a:solidFill>
              </a:rPr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51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99677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INSIGHTS</a:t>
            </a:r>
            <a:r>
              <a:rPr lang="en-US" b="1" dirty="0" smtClean="0">
                <a:latin typeface="Arial Rounded MT Bold" panose="020F0704030504030204" pitchFamily="34" charset="0"/>
              </a:rPr>
              <a:t>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DERIVED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699676"/>
            <a:ext cx="7633252" cy="61583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>
                <a:latin typeface="Arial Rounded MT Bold" panose="020F0704030504030204" pitchFamily="34" charset="0"/>
              </a:rPr>
              <a:t>Compelling </a:t>
            </a:r>
            <a:r>
              <a:rPr lang="en-US" sz="2800" b="1" dirty="0">
                <a:latin typeface="Arial Rounded MT Bold" panose="020F0704030504030204" pitchFamily="34" charset="0"/>
              </a:rPr>
              <a:t>Insights</a:t>
            </a:r>
            <a:r>
              <a:rPr lang="en-US" sz="2800" dirty="0">
                <a:latin typeface="Arial Rounded MT Bold" panose="020F0704030504030204" pitchFamily="34" charset="0"/>
              </a:rPr>
              <a:t>:  </a:t>
            </a:r>
            <a:endParaRPr lang="en-US" sz="2800" dirty="0" smtClean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Diverse </a:t>
            </a:r>
            <a:r>
              <a:rPr lang="en-US" sz="2400" dirty="0">
                <a:latin typeface="Arial Rounded MT Bold" panose="020F0704030504030204" pitchFamily="34" charset="0"/>
              </a:rPr>
              <a:t>user base: Significant representation </a:t>
            </a:r>
            <a:r>
              <a:rPr lang="en-US" sz="2400" dirty="0" smtClean="0">
                <a:latin typeface="Arial Rounded MT Bold" panose="020F0704030504030204" pitchFamily="34" charset="0"/>
              </a:rPr>
              <a:t>from </a:t>
            </a:r>
            <a:r>
              <a:rPr lang="en-US" sz="2400" dirty="0">
                <a:latin typeface="Arial Rounded MT Bold" panose="020F0704030504030204" pitchFamily="34" charset="0"/>
              </a:rPr>
              <a:t>India, </a:t>
            </a:r>
            <a:r>
              <a:rPr lang="en-US" sz="2400" dirty="0" smtClean="0">
                <a:latin typeface="Arial Rounded MT Bold" panose="020F0704030504030204" pitchFamily="34" charset="0"/>
              </a:rPr>
              <a:t>United States</a:t>
            </a:r>
            <a:r>
              <a:rPr lang="en-US" sz="2400" dirty="0">
                <a:latin typeface="Arial Rounded MT Bold" panose="020F0704030504030204" pitchFamily="34" charset="0"/>
              </a:rPr>
              <a:t> </a:t>
            </a:r>
            <a:r>
              <a:rPr lang="en-US" sz="2400" dirty="0" smtClean="0">
                <a:latin typeface="Arial Rounded MT Bold" panose="020F0704030504030204" pitchFamily="34" charset="0"/>
              </a:rPr>
              <a:t>and Nigeria.</a:t>
            </a:r>
            <a:endParaRPr lang="en-US" sz="2400" dirty="0" smtClean="0">
              <a:latin typeface="Arial Rounded MT Bold" panose="020F0704030504030204" pitchFamily="34" charset="0"/>
            </a:endParaRPr>
          </a:p>
          <a:p>
            <a:endParaRPr lang="en-US" sz="2400" dirty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High </a:t>
            </a:r>
            <a:r>
              <a:rPr lang="en-US" sz="2400" dirty="0">
                <a:latin typeface="Arial Rounded MT Bold" panose="020F0704030504030204" pitchFamily="34" charset="0"/>
              </a:rPr>
              <a:t>engagement through social media sign-ups </a:t>
            </a:r>
            <a:r>
              <a:rPr lang="en-US" sz="2400" dirty="0" smtClean="0">
                <a:latin typeface="Arial Rounded MT Bold" panose="020F0704030504030204" pitchFamily="34" charset="0"/>
              </a:rPr>
              <a:t>(</a:t>
            </a:r>
            <a:r>
              <a:rPr lang="en-US" sz="2400" dirty="0" smtClean="0">
                <a:latin typeface="Arial Rounded MT Bold" panose="020F0704030504030204" pitchFamily="34" charset="0"/>
              </a:rPr>
              <a:t>66.7</a:t>
            </a:r>
            <a:r>
              <a:rPr lang="en-US" sz="2400" dirty="0" smtClean="0">
                <a:latin typeface="Arial Rounded MT Bold" panose="020F0704030504030204" pitchFamily="34" charset="0"/>
              </a:rPr>
              <a:t>% </a:t>
            </a:r>
            <a:r>
              <a:rPr lang="en-US" sz="2400" dirty="0">
                <a:latin typeface="Arial Rounded MT Bold" panose="020F0704030504030204" pitchFamily="34" charset="0"/>
              </a:rPr>
              <a:t>of users).</a:t>
            </a: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Top 3 opportunities are data visualizatio</a:t>
            </a:r>
            <a:r>
              <a:rPr lang="en-US" sz="2400" dirty="0" smtClean="0">
                <a:latin typeface="Arial Rounded MT Bold" panose="020F0704030504030204" pitchFamily="34" charset="0"/>
              </a:rPr>
              <a:t>n, project management and Digital marketing</a:t>
            </a:r>
            <a:endParaRPr lang="en-US" sz="2400" dirty="0" smtClean="0">
              <a:latin typeface="Arial Rounded MT Bold" panose="020F0704030504030204" pitchFamily="34" charset="0"/>
            </a:endParaRPr>
          </a:p>
          <a:p>
            <a:endParaRPr lang="en-US" sz="2400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Arial Rounded MT Bold" panose="020F0704030504030204" pitchFamily="34" charset="0"/>
              </a:rPr>
              <a:t>  Alignment </a:t>
            </a:r>
            <a:r>
              <a:rPr lang="en-US" sz="2400" dirty="0">
                <a:latin typeface="Arial Rounded MT Bold" panose="020F0704030504030204" pitchFamily="34" charset="0"/>
              </a:rPr>
              <a:t>with Goals:</a:t>
            </a:r>
          </a:p>
          <a:p>
            <a:r>
              <a:rPr lang="en-US" sz="2400" dirty="0">
                <a:latin typeface="Arial Rounded MT Bold" panose="020F0704030504030204" pitchFamily="34" charset="0"/>
              </a:rPr>
              <a:t> </a:t>
            </a:r>
            <a:r>
              <a:rPr lang="en-US" sz="2400" dirty="0" smtClean="0">
                <a:latin typeface="Arial Rounded MT Bold" panose="020F0704030504030204" pitchFamily="34" charset="0"/>
              </a:rPr>
              <a:t>Insights </a:t>
            </a:r>
            <a:r>
              <a:rPr lang="en-US" sz="2400" dirty="0" smtClean="0">
                <a:latin typeface="Arial Rounded MT Bold" panose="020F0704030504030204" pitchFamily="34" charset="0"/>
              </a:rPr>
              <a:t>derived directly </a:t>
            </a:r>
            <a:r>
              <a:rPr lang="en-US" sz="2400" dirty="0">
                <a:latin typeface="Arial Rounded MT Bold" panose="020F0704030504030204" pitchFamily="34" charset="0"/>
              </a:rPr>
              <a:t>support </a:t>
            </a:r>
            <a:r>
              <a:rPr lang="en-US" sz="2400" dirty="0" err="1">
                <a:latin typeface="Arial Rounded MT Bold" panose="020F0704030504030204" pitchFamily="34" charset="0"/>
              </a:rPr>
              <a:t>Excelerate's</a:t>
            </a:r>
            <a:r>
              <a:rPr lang="en-US" sz="2400" dirty="0">
                <a:latin typeface="Arial Rounded MT Bold" panose="020F0704030504030204" pitchFamily="34" charset="0"/>
              </a:rPr>
              <a:t> mission to enhance educational opportunities by identifying areas for targeted outreach.</a:t>
            </a: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678" y="699675"/>
            <a:ext cx="4628322" cy="19043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679" y="2651655"/>
            <a:ext cx="4628322" cy="2254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678" y="4900885"/>
            <a:ext cx="4628321" cy="1962251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-49311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>
                <a:solidFill>
                  <a:schemeClr val="bg1"/>
                </a:solidFill>
              </a:rPr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80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307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IMPACT ON DECISION-MAKING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637" y="1223127"/>
            <a:ext cx="12192000" cy="50741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Arial Rounded MT Bold" panose="020F0704030504030204" pitchFamily="34" charset="0"/>
              </a:rPr>
              <a:t>Potential Impact</a:t>
            </a:r>
            <a:r>
              <a:rPr lang="en-US" sz="2400" dirty="0" smtClean="0">
                <a:latin typeface="Arial Rounded MT Bold" panose="020F0704030504030204" pitchFamily="34" charset="0"/>
              </a:rPr>
              <a:t>:</a:t>
            </a:r>
          </a:p>
          <a:p>
            <a:pPr marL="0" indent="0">
              <a:buNone/>
            </a:pPr>
            <a:endParaRPr lang="en-US" sz="2400" dirty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The </a:t>
            </a:r>
            <a:r>
              <a:rPr lang="en-US" sz="2400" dirty="0">
                <a:latin typeface="Arial Rounded MT Bold" panose="020F0704030504030204" pitchFamily="34" charset="0"/>
              </a:rPr>
              <a:t>insights derived from the dashboard can inform strategic decisions related to </a:t>
            </a:r>
            <a:r>
              <a:rPr lang="en-US" sz="2400" dirty="0" smtClean="0">
                <a:latin typeface="Arial Rounded MT Bold" panose="020F0704030504030204" pitchFamily="34" charset="0"/>
              </a:rPr>
              <a:t>future program </a:t>
            </a:r>
            <a:r>
              <a:rPr lang="en-US" sz="2400" dirty="0">
                <a:latin typeface="Arial Rounded MT Bold" panose="020F0704030504030204" pitchFamily="34" charset="0"/>
              </a:rPr>
              <a:t>development and marketing</a:t>
            </a:r>
            <a:r>
              <a:rPr lang="en-US" sz="2400" dirty="0" smtClean="0">
                <a:latin typeface="Arial Rounded MT Bold" panose="020F0704030504030204" pitchFamily="34" charset="0"/>
              </a:rPr>
              <a:t>. </a:t>
            </a:r>
          </a:p>
          <a:p>
            <a:endParaRPr lang="en-US" sz="2400" dirty="0" smtClean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By </a:t>
            </a:r>
            <a:r>
              <a:rPr lang="en-US" sz="2400" dirty="0">
                <a:latin typeface="Arial Rounded MT Bold" panose="020F0704030504030204" pitchFamily="34" charset="0"/>
              </a:rPr>
              <a:t>tracking user engagement, </a:t>
            </a:r>
            <a:r>
              <a:rPr lang="en-US" sz="2400" dirty="0" err="1">
                <a:latin typeface="Arial Rounded MT Bold" panose="020F0704030504030204" pitchFamily="34" charset="0"/>
              </a:rPr>
              <a:t>Excelerate</a:t>
            </a:r>
            <a:r>
              <a:rPr lang="en-US" sz="2400" dirty="0">
                <a:latin typeface="Arial Rounded MT Bold" panose="020F0704030504030204" pitchFamily="34" charset="0"/>
              </a:rPr>
              <a:t> can focus on high-demand </a:t>
            </a:r>
            <a:r>
              <a:rPr lang="en-US" sz="2400" dirty="0" smtClean="0">
                <a:latin typeface="Arial Rounded MT Bold" panose="020F0704030504030204" pitchFamily="34" charset="0"/>
              </a:rPr>
              <a:t>opportunities and target regions with low engagement with outreaches.</a:t>
            </a:r>
            <a:endParaRPr lang="en-US" sz="2400" dirty="0" smtClean="0">
              <a:latin typeface="Arial Rounded MT Bold" panose="020F0704030504030204" pitchFamily="34" charset="0"/>
            </a:endParaRPr>
          </a:p>
          <a:p>
            <a:endParaRPr lang="en-US" sz="2400" dirty="0" smtClean="0">
              <a:latin typeface="Arial Rounded MT Bold" panose="020F0704030504030204" pitchFamily="34" charset="0"/>
            </a:endParaRPr>
          </a:p>
          <a:p>
            <a:endParaRPr lang="en-US" sz="2400" dirty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By understanding </a:t>
            </a:r>
            <a:r>
              <a:rPr lang="en-US" sz="2400" dirty="0">
                <a:latin typeface="Arial Rounded MT Bold" panose="020F0704030504030204" pitchFamily="34" charset="0"/>
              </a:rPr>
              <a:t>user preferences and engagement, </a:t>
            </a:r>
            <a:r>
              <a:rPr lang="en-US" sz="2400" dirty="0" err="1">
                <a:latin typeface="Arial Rounded MT Bold" panose="020F0704030504030204" pitchFamily="34" charset="0"/>
              </a:rPr>
              <a:t>Excelerate</a:t>
            </a:r>
            <a:r>
              <a:rPr lang="en-US" sz="2400" dirty="0">
                <a:latin typeface="Arial Rounded MT Bold" panose="020F0704030504030204" pitchFamily="34" charset="0"/>
              </a:rPr>
              <a:t> can tailor its initiatives to better meet the needs of its target audience.</a:t>
            </a:r>
          </a:p>
          <a:p>
            <a:endParaRPr lang="en-US" sz="2400" dirty="0">
              <a:latin typeface="Arial Rounded MT Bold" panose="020F07040305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52540" y="407867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728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531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b="1" dirty="0" smtClean="0"/>
              <a:t>CONCLUSION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452" y="1257787"/>
            <a:ext cx="12016409" cy="5315541"/>
          </a:xfrm>
        </p:spPr>
        <p:txBody>
          <a:bodyPr>
            <a:normAutofit lnSpcReduction="10000"/>
          </a:bodyPr>
          <a:lstStyle/>
          <a:p>
            <a:endParaRPr lang="en-US" sz="2400" dirty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Data driven exploration has provided rich insights into user </a:t>
            </a:r>
            <a:r>
              <a:rPr lang="en-US" sz="2400" dirty="0" err="1" smtClean="0">
                <a:latin typeface="Arial Rounded MT Bold" panose="020F0704030504030204" pitchFamily="34" charset="0"/>
              </a:rPr>
              <a:t>behaviour</a:t>
            </a:r>
            <a:r>
              <a:rPr lang="en-US" sz="2400" dirty="0" smtClean="0">
                <a:latin typeface="Arial Rounded MT Bold" panose="020F0704030504030204" pitchFamily="34" charset="0"/>
              </a:rPr>
              <a:t> and educational trends. </a:t>
            </a:r>
          </a:p>
          <a:p>
            <a:endParaRPr lang="en-US" sz="2400" dirty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This </a:t>
            </a:r>
            <a:r>
              <a:rPr lang="en-US" sz="2400" dirty="0">
                <a:latin typeface="Arial Rounded MT Bold" panose="020F0704030504030204" pitchFamily="34" charset="0"/>
              </a:rPr>
              <a:t>dashboard enhances visibility into user behavior, allowing for better planning and decision-making in alignment with </a:t>
            </a:r>
            <a:r>
              <a:rPr lang="en-US" sz="2400" dirty="0" err="1">
                <a:latin typeface="Arial Rounded MT Bold" panose="020F0704030504030204" pitchFamily="34" charset="0"/>
              </a:rPr>
              <a:t>Excelerate’s</a:t>
            </a:r>
            <a:r>
              <a:rPr lang="en-US" sz="2400" dirty="0">
                <a:latin typeface="Arial Rounded MT Bold" panose="020F0704030504030204" pitchFamily="34" charset="0"/>
              </a:rPr>
              <a:t> goals.</a:t>
            </a:r>
          </a:p>
          <a:p>
            <a:endParaRPr lang="en-US" sz="2400" dirty="0" smtClean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Key </a:t>
            </a:r>
            <a:r>
              <a:rPr lang="en-US" sz="2400" dirty="0">
                <a:latin typeface="Arial Rounded MT Bold" panose="020F0704030504030204" pitchFamily="34" charset="0"/>
              </a:rPr>
              <a:t>takeaways include the importance of understanding user needs and adapting strategies accordingly to enhance engagement</a:t>
            </a:r>
            <a:r>
              <a:rPr lang="en-US" sz="2400" dirty="0" smtClean="0">
                <a:latin typeface="Arial Rounded MT Bold" panose="020F0704030504030204" pitchFamily="34" charset="0"/>
              </a:rPr>
              <a:t>.</a:t>
            </a:r>
          </a:p>
          <a:p>
            <a:endParaRPr lang="en-US" sz="2400" dirty="0" smtClean="0">
              <a:latin typeface="Arial Rounded MT Bold" panose="020F0704030504030204" pitchFamily="34" charset="0"/>
            </a:endParaRPr>
          </a:p>
          <a:p>
            <a:r>
              <a:rPr lang="en-US" sz="2400" dirty="0" smtClean="0">
                <a:latin typeface="Arial Rounded MT Bold" panose="020F0704030504030204" pitchFamily="34" charset="0"/>
              </a:rPr>
              <a:t>There is </a:t>
            </a:r>
            <a:r>
              <a:rPr lang="en-US" sz="2400" dirty="0" err="1" smtClean="0">
                <a:latin typeface="Arial Rounded MT Bold" panose="020F0704030504030204" pitchFamily="34" charset="0"/>
              </a:rPr>
              <a:t>identifiation</a:t>
            </a:r>
            <a:r>
              <a:rPr lang="en-US" sz="2400" dirty="0" smtClean="0">
                <a:latin typeface="Arial Rounded MT Bold" panose="020F0704030504030204" pitchFamily="34" charset="0"/>
              </a:rPr>
              <a:t> of key geographic and demographic areas for targeted marketing and strategies</a:t>
            </a:r>
            <a:endParaRPr lang="en-US" sz="2400" dirty="0">
              <a:latin typeface="Arial Rounded MT Bold" panose="020F07040305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52540" y="407867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931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5A2F9111-B2DB-470C-BA56-608F9B658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1706</TotalTime>
  <Words>590</Words>
  <Application>Microsoft Office PowerPoint</Application>
  <PresentationFormat>Custom</PresentationFormat>
  <Paragraphs>114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Ion</vt:lpstr>
      <vt:lpstr>INTERNSHIP EXPERIENCE AT EXCELERATE</vt:lpstr>
      <vt:lpstr>MEET THE TEAM</vt:lpstr>
      <vt:lpstr>INTRODUCTION</vt:lpstr>
      <vt:lpstr>DASHBOARD OVERVIEW</vt:lpstr>
      <vt:lpstr>CHALLENGES FACED &amp; SOLUTIONS IMPLEMENTED </vt:lpstr>
      <vt:lpstr>KEY DECISIONS AND DESIGN CHOICES</vt:lpstr>
      <vt:lpstr>INSIGHTS DERIVED</vt:lpstr>
      <vt:lpstr>IMPACT ON DECISION-MAKING</vt:lpstr>
      <vt:lpstr>CONCLUSION</vt:lpstr>
      <vt:lpstr>RECOMMENDATIONS 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 EXPERIENCE AT EXCELERATE</dc:title>
  <dc:creator>Microsoft account</dc:creator>
  <cp:lastModifiedBy>user</cp:lastModifiedBy>
  <cp:revision>77</cp:revision>
  <dcterms:created xsi:type="dcterms:W3CDTF">2024-10-02T16:50:30Z</dcterms:created>
  <dcterms:modified xsi:type="dcterms:W3CDTF">2024-10-03T21:46:08Z</dcterms:modified>
</cp:coreProperties>
</file>

<file path=docProps/thumbnail.jpeg>
</file>